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8" r:id="rId5"/>
    <p:sldId id="263" r:id="rId6"/>
    <p:sldId id="267" r:id="rId7"/>
    <p:sldId id="266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KoPubWorld돋움체 Bold" panose="00000800000000000000" pitchFamily="2" charset="-127"/>
      <p:bold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KoPubWorld돋움체 Medium" panose="00000600000000000000" pitchFamily="2" charset="-127"/>
      <p:regular r:id="rId17"/>
    </p:embeddedFont>
    <p:embeddedFont>
      <p:font typeface="Microsoft JhengHei UI" panose="020B0604030504040204" pitchFamily="34" charset="-120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9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8231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804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50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358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437" y="2193250"/>
            <a:ext cx="7415927" cy="18926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b="1" dirty="0" smtClean="0">
                <a:solidFill>
                  <a:srgbClr val="FFE14D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Node.js</a:t>
            </a:r>
            <a:r>
              <a:rPr lang="ko-KR" altLang="en-US" sz="5950" b="1" dirty="0" smtClean="0">
                <a:solidFill>
                  <a:srgbClr val="FFE14D"/>
                </a:solidFill>
                <a:latin typeface="Microsoft JhengHei UI" panose="020B0604030504040204" pitchFamily="34" charset="-120"/>
                <a:ea typeface="Arial" pitchFamily="34" charset="-122"/>
                <a:cs typeface="Arial" pitchFamily="34" charset="-120"/>
              </a:rPr>
              <a:t>란 무엇인가</a:t>
            </a:r>
            <a:r>
              <a:rPr lang="en-US" altLang="ko-KR" sz="5950" b="1" dirty="0" smtClean="0">
                <a:solidFill>
                  <a:srgbClr val="FFE14D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?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4456152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75"/>
              </a:lnSpc>
            </a:pP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Node.js는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JavaScript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언어를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사용하여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서버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측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애플리케이션을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개발할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수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있게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해주는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오픈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소스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런타임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환경입니다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브라우저에서만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실행되던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JavaScript를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서버에서도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사용할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수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있게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해주어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효율적인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웹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애플리케이션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개발이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2000" dirty="0" err="1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가능해집니다</a:t>
            </a:r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endParaRPr lang="en-US" altLang="ko-KR" sz="2000" dirty="0">
              <a:solidFill>
                <a:schemeClr val="bg1">
                  <a:lumMod val="8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2746415"/>
            <a:ext cx="4869180" cy="273891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67889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Node.js의 탄생 배경</a:t>
            </a:r>
            <a:endParaRPr lang="en-US" sz="4300" dirty="0"/>
          </a:p>
        </p:txBody>
      </p:sp>
      <p:sp>
        <p:nvSpPr>
          <p:cNvPr id="5" name="Shape 1"/>
          <p:cNvSpPr/>
          <p:nvPr/>
        </p:nvSpPr>
        <p:spPr>
          <a:xfrm>
            <a:off x="1219081" y="1734979"/>
            <a:ext cx="30480" cy="581787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6" name="Shape 2"/>
          <p:cNvSpPr/>
          <p:nvPr/>
        </p:nvSpPr>
        <p:spPr>
          <a:xfrm>
            <a:off x="1481554" y="2275046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7" name="Shape 3"/>
          <p:cNvSpPr/>
          <p:nvPr/>
        </p:nvSpPr>
        <p:spPr>
          <a:xfrm>
            <a:off x="956608" y="201263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8" name="Text 4"/>
          <p:cNvSpPr/>
          <p:nvPr/>
        </p:nvSpPr>
        <p:spPr>
          <a:xfrm>
            <a:off x="1169610" y="2125742"/>
            <a:ext cx="12942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1</a:t>
            </a:r>
            <a:endParaRPr lang="en-US" sz="2550" dirty="0"/>
          </a:p>
        </p:txBody>
      </p:sp>
      <p:sp>
        <p:nvSpPr>
          <p:cNvPr id="9" name="Text 5"/>
          <p:cNvSpPr/>
          <p:nvPr/>
        </p:nvSpPr>
        <p:spPr>
          <a:xfrm>
            <a:off x="2592110" y="198179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2009년 이전</a:t>
            </a:r>
            <a:endParaRPr lang="en-US" sz="215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0" name="Text 6"/>
          <p:cNvSpPr/>
          <p:nvPr/>
        </p:nvSpPr>
        <p:spPr>
          <a:xfrm>
            <a:off x="2592110" y="2472809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JavaScript는 주로 브라우저에서만 사용되었습니다. 서버 사이드 개발은 다른 언어들이 담당했습니다.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1" name="Shape 7"/>
          <p:cNvSpPr/>
          <p:nvPr/>
        </p:nvSpPr>
        <p:spPr>
          <a:xfrm>
            <a:off x="1481554" y="4296608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12" name="Shape 8"/>
          <p:cNvSpPr/>
          <p:nvPr/>
        </p:nvSpPr>
        <p:spPr>
          <a:xfrm>
            <a:off x="956608" y="403419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3" name="Text 9"/>
          <p:cNvSpPr/>
          <p:nvPr/>
        </p:nvSpPr>
        <p:spPr>
          <a:xfrm>
            <a:off x="1137464" y="4147304"/>
            <a:ext cx="19359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2</a:t>
            </a:r>
            <a:endParaRPr lang="en-US" sz="2550" dirty="0"/>
          </a:p>
        </p:txBody>
      </p:sp>
      <p:sp>
        <p:nvSpPr>
          <p:cNvPr id="14" name="Text 10"/>
          <p:cNvSpPr/>
          <p:nvPr/>
        </p:nvSpPr>
        <p:spPr>
          <a:xfrm>
            <a:off x="2592110" y="40033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2009년</a:t>
            </a:r>
            <a:endParaRPr lang="en-US" sz="215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2592110" y="4494371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Ryan Dahl이 Node.js를 개발했습니다. 목표는 JavaScript를 서버에서도 실행하는 것이었습니다.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6" name="Shape 12"/>
          <p:cNvSpPr/>
          <p:nvPr/>
        </p:nvSpPr>
        <p:spPr>
          <a:xfrm>
            <a:off x="1481554" y="6318171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17" name="Shape 13"/>
          <p:cNvSpPr/>
          <p:nvPr/>
        </p:nvSpPr>
        <p:spPr>
          <a:xfrm>
            <a:off x="956608" y="605575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8" name="Text 14"/>
          <p:cNvSpPr/>
          <p:nvPr/>
        </p:nvSpPr>
        <p:spPr>
          <a:xfrm>
            <a:off x="1135678" y="6168866"/>
            <a:ext cx="197168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3</a:t>
            </a:r>
            <a:endParaRPr lang="en-US" sz="2550" dirty="0"/>
          </a:p>
        </p:txBody>
      </p:sp>
      <p:sp>
        <p:nvSpPr>
          <p:cNvPr id="19" name="Text 15"/>
          <p:cNvSpPr/>
          <p:nvPr/>
        </p:nvSpPr>
        <p:spPr>
          <a:xfrm>
            <a:off x="2592110" y="602492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2009년 이후</a:t>
            </a:r>
            <a:endParaRPr lang="en-US" sz="215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2592110" y="6515933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Node.js는 빠르게 성장하여 현대 웹 개발의 핵심 기술이 되었습니다.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5096" y="667226"/>
            <a:ext cx="4857988" cy="60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FE14D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Node.js의 주요 특징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096" y="1602343"/>
            <a:ext cx="546497" cy="54649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096" y="2367439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비동기 I/O</a:t>
            </a:r>
            <a:endParaRPr lang="en-US" sz="19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 2"/>
          <p:cNvSpPr/>
          <p:nvPr/>
        </p:nvSpPr>
        <p:spPr>
          <a:xfrm>
            <a:off x="765096" y="2802136"/>
            <a:ext cx="7613809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이벤트 기반 비동기 프로그래밍을 지원합니다. 효율적인 리소스 관리가 가능합니다.</a:t>
            </a:r>
            <a:endParaRPr lang="en-US" sz="17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096" y="3807619"/>
            <a:ext cx="546497" cy="54649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5096" y="4572714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단일 스레드</a:t>
            </a:r>
            <a:endParaRPr lang="en-US" sz="19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Text 4"/>
          <p:cNvSpPr/>
          <p:nvPr/>
        </p:nvSpPr>
        <p:spPr>
          <a:xfrm>
            <a:off x="765096" y="5007412"/>
            <a:ext cx="7613809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빠른 처리 속도와 자원 효율성을 제공합니다. 이벤트 루프를 통해 작업을 관리합니다.</a:t>
            </a:r>
            <a:endParaRPr lang="en-US" sz="17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096" y="6012894"/>
            <a:ext cx="546497" cy="54649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5096" y="6777990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크로스 플랫폼</a:t>
            </a:r>
            <a:endParaRPr lang="en-US" sz="19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65096" y="7212687"/>
            <a:ext cx="7613809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Windows, macOS, Linux 등 다양한 운영 체제에서 사용할 수 있습니다.</a:t>
            </a:r>
            <a:endParaRPr lang="en-US" sz="17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71844" y="851773"/>
            <a:ext cx="4608433" cy="576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00"/>
              </a:lnSpc>
            </a:pPr>
            <a:r>
              <a:rPr lang="en-US" sz="3600" b="1" dirty="0">
                <a:solidFill>
                  <a:srgbClr val="FFE14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Node.js의 주요 모듈</a:t>
            </a:r>
            <a:endParaRPr lang="en-US" sz="3600" b="1" dirty="0">
              <a:solidFill>
                <a:srgbClr val="FFE14D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171844" y="1721525"/>
            <a:ext cx="7773114" cy="1110496"/>
          </a:xfrm>
          <a:prstGeom prst="roundRect">
            <a:avLst>
              <a:gd name="adj" fmla="val 2646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6367702" y="1917385"/>
            <a:ext cx="2304217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dirty="0">
                <a:solidFill>
                  <a:srgbClr val="3A363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HTTP 모듈</a:t>
            </a:r>
            <a:endParaRPr lang="en-US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67702" y="2322791"/>
            <a:ext cx="7381399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3A363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서버를 생성하고 HTTP 요청을 효율적으로 관리합니다. RESTful API 개발에 필수적입니다.</a:t>
            </a:r>
            <a:endParaRPr lang="en-US" sz="15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171844" y="3027879"/>
            <a:ext cx="7773114" cy="1110496"/>
          </a:xfrm>
          <a:prstGeom prst="roundRect">
            <a:avLst>
              <a:gd name="adj" fmla="val 2646"/>
            </a:avLst>
          </a:prstGeom>
          <a:solidFill>
            <a:srgbClr val="F3E7D4"/>
          </a:solidFill>
          <a:ln/>
        </p:spPr>
      </p:sp>
      <p:sp>
        <p:nvSpPr>
          <p:cNvPr id="8" name="Text 5"/>
          <p:cNvSpPr/>
          <p:nvPr/>
        </p:nvSpPr>
        <p:spPr>
          <a:xfrm>
            <a:off x="6367702" y="3223737"/>
            <a:ext cx="2304217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dirty="0">
                <a:solidFill>
                  <a:srgbClr val="3A363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FS 모듈</a:t>
            </a:r>
            <a:endParaRPr lang="en-US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9" name="Text 6"/>
          <p:cNvSpPr/>
          <p:nvPr/>
        </p:nvSpPr>
        <p:spPr>
          <a:xfrm>
            <a:off x="6367702" y="3629144"/>
            <a:ext cx="7381399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3A363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파일 시스템에 접근하고 파일을 읽고 쓸 수 있는 기능을 제공합니다. 로그 관리에 유용합니다.</a:t>
            </a:r>
            <a:endParaRPr lang="en-US" sz="15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171844" y="4334233"/>
            <a:ext cx="7773114" cy="1423868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11" name="Text 8"/>
          <p:cNvSpPr/>
          <p:nvPr/>
        </p:nvSpPr>
        <p:spPr>
          <a:xfrm>
            <a:off x="6367702" y="4530091"/>
            <a:ext cx="2304217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dirty="0">
                <a:solidFill>
                  <a:srgbClr val="3A363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Events 모듈</a:t>
            </a:r>
            <a:endParaRPr lang="en-US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367702" y="4935498"/>
            <a:ext cx="7381399" cy="6267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3A363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이벤트를 처리하고 관리하여 비동기 작업을 효율적으로 수행합니다. 커스텀 이벤트 생성이 가능합니다.</a:t>
            </a:r>
            <a:endParaRPr lang="en-US" sz="15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171844" y="5953959"/>
            <a:ext cx="7773114" cy="1423868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14" name="Text 11"/>
          <p:cNvSpPr/>
          <p:nvPr/>
        </p:nvSpPr>
        <p:spPr>
          <a:xfrm>
            <a:off x="6367702" y="6149817"/>
            <a:ext cx="2304217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dirty="0">
                <a:solidFill>
                  <a:srgbClr val="3A363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Stream 모듈</a:t>
            </a:r>
            <a:endParaRPr lang="en-US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367702" y="6555224"/>
            <a:ext cx="7381399" cy="6267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rgbClr val="3A363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대량의 데이터 스트림을 처리하고 전송하는 데 필요한 기능을 제공합니다. 메모리 효율성을 높입니다.</a:t>
            </a:r>
            <a:endParaRPr lang="en-US" sz="15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9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34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437" y="136838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Node.js의 한계</a:t>
            </a:r>
            <a:endParaRPr lang="en-US" sz="4300" dirty="0">
              <a:solidFill>
                <a:srgbClr val="FFE14D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350437" y="2424470"/>
            <a:ext cx="7415927" cy="4436745"/>
          </a:xfrm>
          <a:prstGeom prst="roundRect">
            <a:avLst>
              <a:gd name="adj" fmla="val 834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2439710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3327" y="2595443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한계점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7" name="Text 4"/>
          <p:cNvSpPr/>
          <p:nvPr/>
        </p:nvSpPr>
        <p:spPr>
          <a:xfrm>
            <a:off x="9078397" y="2595443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설명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8" name="Text 5"/>
          <p:cNvSpPr/>
          <p:nvPr/>
        </p:nvSpPr>
        <p:spPr>
          <a:xfrm>
            <a:off x="11539657" y="2595443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대안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365677" y="3146227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613327" y="330196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CPU 집중적 작업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078397" y="3301960"/>
            <a:ext cx="196000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단일 스레드로 인해 복잡한 연산에 비효율적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1539657" y="330196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워커 스레드 사용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365677" y="4642842"/>
            <a:ext cx="738461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613327" y="4798576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대규모 데이터 처리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9078397" y="4798576"/>
            <a:ext cx="196000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메모리 사용량이 높아질 수 있음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1539657" y="4798576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스트리밍 처리 방식 채택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6365677" y="5744408"/>
            <a:ext cx="738461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613327" y="5900142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장기 실행 프로세스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9078397" y="5900142"/>
            <a:ext cx="196000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이벤트 루프 차단 가능성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1539657" y="5900142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마이크로서비스 아키텍처 고려</a:t>
            </a:r>
            <a:endParaRPr lang="en-US" sz="19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138364"/>
            <a:ext cx="6200537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700"/>
              </a:lnSpc>
            </a:pPr>
            <a:r>
              <a:rPr lang="en-US" sz="4550" b="1" dirty="0">
                <a:solidFill>
                  <a:srgbClr val="FFE14D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Node.js의 실제 사용 사례</a:t>
            </a:r>
            <a:endParaRPr lang="en-US" sz="4550" b="1" dirty="0">
              <a:solidFill>
                <a:srgbClr val="FFE14D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64038" y="3234690"/>
            <a:ext cx="7415927" cy="2856547"/>
          </a:xfrm>
          <a:prstGeom prst="roundRect">
            <a:avLst>
              <a:gd name="adj" fmla="val 1296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3249931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927" y="3405665"/>
            <a:ext cx="196381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회사</a:t>
            </a:r>
          </a:p>
        </p:txBody>
      </p:sp>
      <p:sp>
        <p:nvSpPr>
          <p:cNvPr id="7" name="Text 4"/>
          <p:cNvSpPr/>
          <p:nvPr/>
        </p:nvSpPr>
        <p:spPr>
          <a:xfrm>
            <a:off x="3591998" y="3405665"/>
            <a:ext cx="196000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활용 분야</a:t>
            </a:r>
          </a:p>
        </p:txBody>
      </p:sp>
      <p:sp>
        <p:nvSpPr>
          <p:cNvPr id="8" name="Text 5"/>
          <p:cNvSpPr/>
          <p:nvPr/>
        </p:nvSpPr>
        <p:spPr>
          <a:xfrm>
            <a:off x="6053257" y="3405665"/>
            <a:ext cx="196381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성과</a:t>
            </a:r>
          </a:p>
        </p:txBody>
      </p:sp>
      <p:sp>
        <p:nvSpPr>
          <p:cNvPr id="9" name="Shape 6"/>
          <p:cNvSpPr/>
          <p:nvPr/>
        </p:nvSpPr>
        <p:spPr>
          <a:xfrm>
            <a:off x="879277" y="3956448"/>
            <a:ext cx="7384613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126927" y="4112181"/>
            <a:ext cx="196381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LinkedIn</a:t>
            </a:r>
          </a:p>
        </p:txBody>
      </p:sp>
      <p:sp>
        <p:nvSpPr>
          <p:cNvPr id="11" name="Text 8"/>
          <p:cNvSpPr/>
          <p:nvPr/>
        </p:nvSpPr>
        <p:spPr>
          <a:xfrm>
            <a:off x="3591998" y="4112181"/>
            <a:ext cx="196000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모바일 백엔드</a:t>
            </a:r>
          </a:p>
        </p:txBody>
      </p:sp>
      <p:sp>
        <p:nvSpPr>
          <p:cNvPr id="12" name="Text 9"/>
          <p:cNvSpPr/>
          <p:nvPr/>
        </p:nvSpPr>
        <p:spPr>
          <a:xfrm>
            <a:off x="6053257" y="4112181"/>
            <a:ext cx="196381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성능 20배 향상</a:t>
            </a:r>
          </a:p>
        </p:txBody>
      </p:sp>
      <p:sp>
        <p:nvSpPr>
          <p:cNvPr id="13" name="Shape 10"/>
          <p:cNvSpPr/>
          <p:nvPr/>
        </p:nvSpPr>
        <p:spPr>
          <a:xfrm>
            <a:off x="879277" y="4662965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126927" y="4818698"/>
            <a:ext cx="196381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Netflix</a:t>
            </a:r>
          </a:p>
        </p:txBody>
      </p:sp>
      <p:sp>
        <p:nvSpPr>
          <p:cNvPr id="15" name="Text 12"/>
          <p:cNvSpPr/>
          <p:nvPr/>
        </p:nvSpPr>
        <p:spPr>
          <a:xfrm>
            <a:off x="3591998" y="4818698"/>
            <a:ext cx="196000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스트리밍 서비스</a:t>
            </a:r>
          </a:p>
        </p:txBody>
      </p:sp>
      <p:sp>
        <p:nvSpPr>
          <p:cNvPr id="16" name="Text 13"/>
          <p:cNvSpPr/>
          <p:nvPr/>
        </p:nvSpPr>
        <p:spPr>
          <a:xfrm>
            <a:off x="6053257" y="4818698"/>
            <a:ext cx="196381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응답 시간 70% 감소</a:t>
            </a:r>
          </a:p>
        </p:txBody>
      </p:sp>
      <p:sp>
        <p:nvSpPr>
          <p:cNvPr id="17" name="Shape 14"/>
          <p:cNvSpPr/>
          <p:nvPr/>
        </p:nvSpPr>
        <p:spPr>
          <a:xfrm>
            <a:off x="879277" y="5369482"/>
            <a:ext cx="7384613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126927" y="5525214"/>
            <a:ext cx="196381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PayPal</a:t>
            </a:r>
          </a:p>
        </p:txBody>
      </p:sp>
      <p:sp>
        <p:nvSpPr>
          <p:cNvPr id="19" name="Text 16"/>
          <p:cNvSpPr/>
          <p:nvPr/>
        </p:nvSpPr>
        <p:spPr>
          <a:xfrm>
            <a:off x="3591998" y="5525214"/>
            <a:ext cx="196000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결제 시스템</a:t>
            </a:r>
          </a:p>
        </p:txBody>
      </p:sp>
      <p:sp>
        <p:nvSpPr>
          <p:cNvPr id="20" name="Text 17"/>
          <p:cNvSpPr/>
          <p:nvPr/>
        </p:nvSpPr>
        <p:spPr>
          <a:xfrm>
            <a:off x="6053257" y="5525214"/>
            <a:ext cx="1963817" cy="395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1900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개발 시간 2배 단축</a:t>
            </a:r>
          </a:p>
        </p:txBody>
      </p:sp>
    </p:spTree>
    <p:extLst>
      <p:ext uri="{BB962C8B-B14F-4D97-AF65-F5344CB8AC3E}">
        <p14:creationId xmlns:p14="http://schemas.microsoft.com/office/powerpoint/2010/main" val="254013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5" y="1674020"/>
            <a:ext cx="798790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400" b="1" kern="0" spc="-89" dirty="0">
                <a:solidFill>
                  <a:srgbClr val="FFE14D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" pitchFamily="34" charset="-120"/>
              </a:rPr>
              <a:t>Node.js 관련 커뮤니티 및 학습 자료</a:t>
            </a:r>
            <a:endParaRPr lang="en-US" sz="4400" b="1" dirty="0">
              <a:solidFill>
                <a:srgbClr val="FFE14D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837724" y="2856786"/>
            <a:ext cx="4078962" cy="252091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6" y="56769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kern="0" spc="-44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GitHub</a:t>
            </a:r>
            <a:endParaRPr lang="en-US" sz="2200" dirty="0">
              <a:solidFill>
                <a:schemeClr val="bg1">
                  <a:lumMod val="8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837724" y="6172438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kern="0" spc="-38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오픈소스 프로젝트와 코드 공유 플랫폼</a:t>
            </a:r>
            <a:endParaRPr lang="en-US" sz="1850" dirty="0">
              <a:solidFill>
                <a:schemeClr val="bg1">
                  <a:lumMod val="8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660" y="2856786"/>
            <a:ext cx="4078962" cy="252091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75660" y="56769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kern="0" spc="-44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Stack Overflow</a:t>
            </a:r>
            <a:endParaRPr lang="en-US" sz="2200" dirty="0">
              <a:solidFill>
                <a:schemeClr val="bg1">
                  <a:lumMod val="8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8" name="Text 4"/>
          <p:cNvSpPr/>
          <p:nvPr/>
        </p:nvSpPr>
        <p:spPr>
          <a:xfrm>
            <a:off x="5275660" y="6172438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kern="0" spc="-38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개발자 Q&amp;A 커뮤니티</a:t>
            </a:r>
            <a:endParaRPr lang="en-US" sz="1850" dirty="0">
              <a:solidFill>
                <a:schemeClr val="bg1">
                  <a:lumMod val="8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3596" y="2856786"/>
            <a:ext cx="4079081" cy="252103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3596" y="56770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200" kern="0" spc="-44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공식 문서</a:t>
            </a:r>
            <a:endParaRPr lang="en-US" sz="2200" dirty="0">
              <a:solidFill>
                <a:schemeClr val="bg1">
                  <a:lumMod val="8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713596" y="6172557"/>
            <a:ext cx="40790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kern="0" spc="-38" dirty="0">
                <a:solidFill>
                  <a:schemeClr val="bg1">
                    <a:lumMod val="8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Node.js의 상세한 API 문서와 가이드</a:t>
            </a:r>
            <a:endParaRPr lang="en-US" sz="1850" dirty="0">
              <a:solidFill>
                <a:schemeClr val="bg1">
                  <a:lumMod val="8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86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306</Words>
  <Application>Microsoft Office PowerPoint</Application>
  <PresentationFormat>사용자 지정</PresentationFormat>
  <Paragraphs>68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Calibri</vt:lpstr>
      <vt:lpstr>KoPubWorld돋움체 Bold</vt:lpstr>
      <vt:lpstr>맑은 고딕</vt:lpstr>
      <vt:lpstr>Arial</vt:lpstr>
      <vt:lpstr>KoPubWorld돋움체 Medium</vt:lpstr>
      <vt:lpstr>Microsoft JhengHei UI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16</cp:revision>
  <dcterms:created xsi:type="dcterms:W3CDTF">2024-11-04T14:15:38Z</dcterms:created>
  <dcterms:modified xsi:type="dcterms:W3CDTF">2024-11-04T16:04:35Z</dcterms:modified>
</cp:coreProperties>
</file>